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3DFAB5C-6269-48A8-835E-2A142B70DBA4}">
  <a:tblStyle styleId="{D3DFAB5C-6269-48A8-835E-2A142B70DBA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Raleway-regular.fntdata"/><Relationship Id="rId21" Type="http://schemas.openxmlformats.org/officeDocument/2006/relationships/slide" Target="slides/slide15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03a819c79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03a819c79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703a819c79_0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703a819c79_0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703a819c79_4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703a819c79_4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703a819c79_4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703a819c79_4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03a819c79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703a819c79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703a819c79_4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703a819c79_4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03a819c79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03a819c79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03a819c7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03a819c7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03a819c79_4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03a819c79_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703a819c79_4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703a819c79_4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703a819c79_0_8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703a819c79_0_8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703a819c79_0_8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703a819c79_0_8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03a819c79_0_8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03a819c79_0_8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703a819c79_0_8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703a819c79_0_8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7650" y="132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 sz="1400">
                <a:solidFill>
                  <a:srgbClr val="000000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 sz="1400">
                <a:solidFill>
                  <a:srgbClr val="000000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 sz="1400">
                <a:solidFill>
                  <a:srgbClr val="000000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 sz="1400">
                <a:solidFill>
                  <a:srgbClr val="000000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400">
                <a:solidFill>
                  <a:srgbClr val="000000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 sz="1400">
                <a:solidFill>
                  <a:srgbClr val="000000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400"/>
              <a:buChar char="■"/>
              <a:defRPr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g"/><Relationship Id="rId4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2970900" cy="95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Ralphie VI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ASEN 2004 Glider Design Lab, 2020</a:t>
            </a:r>
            <a:endParaRPr sz="24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7952" y="4320025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Section 303 - Group 9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Ryan Block, Zach Lesan, Cole MacPherson, Scott Mansfield, Ankrit Uprety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 b="4006" l="12088" r="21638" t="14553"/>
          <a:stretch/>
        </p:blipFill>
        <p:spPr>
          <a:xfrm>
            <a:off x="4109675" y="591125"/>
            <a:ext cx="4100676" cy="3728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727800" y="55860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Discussion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685250" y="1288250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000000"/>
                </a:solidFill>
              </a:rPr>
              <a:t>Predicted Performance</a:t>
            </a:r>
            <a:endParaRPr b="1" sz="1800" u="sng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 sz="1400">
                <a:solidFill>
                  <a:srgbClr val="000000"/>
                </a:solidFill>
              </a:rPr>
              <a:t>119 m max range</a:t>
            </a:r>
            <a:endParaRPr b="1"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 sz="1400">
                <a:solidFill>
                  <a:srgbClr val="000000"/>
                </a:solidFill>
              </a:rPr>
              <a:t>Low velocity required, 11 m/s</a:t>
            </a:r>
            <a:endParaRPr b="1"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 sz="1400">
                <a:solidFill>
                  <a:srgbClr val="000000"/>
                </a:solidFill>
              </a:rPr>
              <a:t>CG at quarter chord with no ballast</a:t>
            </a:r>
            <a:endParaRPr b="1" sz="14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400"/>
          </a:p>
        </p:txBody>
      </p:sp>
      <p:sp>
        <p:nvSpPr>
          <p:cNvPr id="154" name="Google Shape;154;p22"/>
          <p:cNvSpPr txBox="1"/>
          <p:nvPr>
            <p:ph idx="2" type="body"/>
          </p:nvPr>
        </p:nvSpPr>
        <p:spPr>
          <a:xfrm>
            <a:off x="4599354" y="1288250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rgbClr val="000000"/>
                </a:solidFill>
              </a:rPr>
              <a:t>Actual Performance</a:t>
            </a:r>
            <a:endParaRPr b="1" sz="1800" u="sng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 sz="1400">
                <a:solidFill>
                  <a:srgbClr val="000000"/>
                </a:solidFill>
              </a:rPr>
              <a:t>18 m max range, barely flew</a:t>
            </a:r>
            <a:endParaRPr b="1"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 sz="1400">
                <a:solidFill>
                  <a:srgbClr val="000000"/>
                </a:solidFill>
              </a:rPr>
              <a:t>Much higher velocity needed than expected, overweight</a:t>
            </a:r>
            <a:endParaRPr b="1" sz="1400">
              <a:solidFill>
                <a:srgbClr val="000000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b="1" lang="en" sz="1400">
                <a:solidFill>
                  <a:srgbClr val="000000"/>
                </a:solidFill>
              </a:rPr>
              <a:t>Required 60 g ballast to move CG to quarter chord</a:t>
            </a:r>
            <a:endParaRPr b="1" sz="14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400"/>
          </a:p>
        </p:txBody>
      </p:sp>
      <p:pic>
        <p:nvPicPr>
          <p:cNvPr id="155" name="Google Shape;15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4942" y="2763550"/>
            <a:ext cx="2574901" cy="150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Discussion</a:t>
            </a:r>
            <a:endParaRPr/>
          </a:p>
        </p:txBody>
      </p:sp>
      <p:sp>
        <p:nvSpPr>
          <p:cNvPr id="161" name="Google Shape;161;p23"/>
          <p:cNvSpPr txBox="1"/>
          <p:nvPr>
            <p:ph idx="1" type="body"/>
          </p:nvPr>
        </p:nvSpPr>
        <p:spPr>
          <a:xfrm>
            <a:off x="618850" y="1321200"/>
            <a:ext cx="39531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/>
              <a:t>Errors in Analytical Data:</a:t>
            </a:r>
            <a:endParaRPr sz="1800" u="sng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Drag Polar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Whole Aircraft less than 3D Wing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Lack of interference drag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Reynolds</a:t>
            </a:r>
            <a:r>
              <a:rPr lang="en"/>
              <a:t> number discrepancies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Skin Friction Drag Coefficient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Flat plate estimatio</a:t>
            </a:r>
            <a:r>
              <a:rPr lang="en"/>
              <a:t>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Final glider design had very rough surface</a:t>
            </a:r>
            <a:endParaRPr/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2775" y="1413700"/>
            <a:ext cx="3300224" cy="247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Performance Discussion</a:t>
            </a:r>
            <a:endParaRPr/>
          </a:p>
        </p:txBody>
      </p:sp>
      <p:sp>
        <p:nvSpPr>
          <p:cNvPr id="168" name="Google Shape;168;p24"/>
          <p:cNvSpPr txBox="1"/>
          <p:nvPr/>
        </p:nvSpPr>
        <p:spPr>
          <a:xfrm>
            <a:off x="683450" y="1240150"/>
            <a:ext cx="3589500" cy="24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Lato"/>
                <a:ea typeface="Lato"/>
                <a:cs typeface="Lato"/>
                <a:sym typeface="Lato"/>
              </a:rPr>
              <a:t>Inconsistencies between model and construction:</a:t>
            </a:r>
            <a:endParaRPr sz="1800" u="sng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Dowels, carbon fiber, duct tape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Add weight, skin friction, and interference drag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Would change value of CD0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9" name="Google Shape;169;p24"/>
          <p:cNvSpPr txBox="1"/>
          <p:nvPr/>
        </p:nvSpPr>
        <p:spPr>
          <a:xfrm>
            <a:off x="4175725" y="1240150"/>
            <a:ext cx="2417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latin typeface="Lato"/>
                <a:ea typeface="Lato"/>
                <a:cs typeface="Lato"/>
                <a:sym typeface="Lato"/>
              </a:rPr>
              <a:t>Flight Test Data Error:</a:t>
            </a:r>
            <a:endParaRPr sz="1800" u="sng"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Very little, the glider did not go far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Range finder error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9025" y="2848449"/>
            <a:ext cx="2818348" cy="211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93125" y="1864650"/>
            <a:ext cx="2199425" cy="2932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Takeaways: What We Would Do Differently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727650" y="1321200"/>
            <a:ext cx="4321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Smaller, lighter, slower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Better execution of composite use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Reduced fuselage volume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Smaller wetted area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Better variable tail angle design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More flight tests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Standardized launching procedure</a:t>
            </a:r>
            <a:endParaRPr sz="1800"/>
          </a:p>
        </p:txBody>
      </p:sp>
      <p:pic>
        <p:nvPicPr>
          <p:cNvPr id="178" name="Google Shape;178;p25"/>
          <p:cNvPicPr preferRelativeResize="0"/>
          <p:nvPr/>
        </p:nvPicPr>
        <p:blipFill rotWithShape="1">
          <a:blip r:embed="rId3">
            <a:alphaModFix/>
          </a:blip>
          <a:srcRect b="17667" l="0" r="0" t="12747"/>
          <a:stretch/>
        </p:blipFill>
        <p:spPr>
          <a:xfrm>
            <a:off x="5048850" y="1427388"/>
            <a:ext cx="3925354" cy="20487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6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Takeaways - Flight Test vs. Paper Design</a:t>
            </a:r>
            <a:endParaRPr/>
          </a:p>
        </p:txBody>
      </p:sp>
      <p:sp>
        <p:nvSpPr>
          <p:cNvPr id="184" name="Google Shape;184;p26"/>
          <p:cNvSpPr txBox="1"/>
          <p:nvPr>
            <p:ph idx="1" type="body"/>
          </p:nvPr>
        </p:nvSpPr>
        <p:spPr>
          <a:xfrm>
            <a:off x="727650" y="1321200"/>
            <a:ext cx="8066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Execution of Design deviated heavily from paper design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Dowel rods, carbon fiber, duct tape, safety foam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Paper design used a lot of estimations; Flight test showed what was significantly off.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Paper design is useful for initial construction, but its capabilities are limited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Enlightening and challenging experience, </a:t>
            </a:r>
            <a:r>
              <a:rPr lang="en" sz="1800"/>
              <a:t>demonstrates</a:t>
            </a:r>
            <a:r>
              <a:rPr lang="en" sz="1800"/>
              <a:t> the limit of models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90" name="Google Shape;190;p27"/>
          <p:cNvSpPr txBox="1"/>
          <p:nvPr>
            <p:ph idx="1" type="body"/>
          </p:nvPr>
        </p:nvSpPr>
        <p:spPr>
          <a:xfrm>
            <a:off x="727650" y="132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Anderson, J. D., Introduction to Flight, 8thEd., McGraw Hill (2012).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Phillips, WF, Minimizing Induced Drag with Geometric and Aerodynamic Twist, CFD Validation,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Utah State University, AIAA (2005). https://arc-aiaa-org.colorado.idm.oclc.org/doi/pdf/10.2514/6.2005-1034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Kentfield, JAC, Fuselage-Wing Interference Drag Of Aircraft With Relatively Short Pod-Type Fuselages,  University of Calgary, AIAA (2002). https://arc-aiaa-org.colorado.idm.oclc.org/doi/10.2514/6.2002-708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Chen, T.M, Katz, J, Induced Drag of High-Aspect Ratio Wings,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SDSU, AIAA (2004). https://arc-aiaa-org.colorado.idm.oclc.org/doi/pdf/10.2514/6.2004-38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 View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13745" l="16973" r="21729" t="16054"/>
          <a:stretch/>
        </p:blipFill>
        <p:spPr>
          <a:xfrm>
            <a:off x="4675575" y="1617125"/>
            <a:ext cx="4277626" cy="27555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95" name="Google Shape;95;p14"/>
          <p:cNvGraphicFramePr/>
          <p:nvPr/>
        </p:nvGraphicFramePr>
        <p:xfrm>
          <a:off x="2502700" y="1318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{D3DFAB5C-6269-48A8-835E-2A142B70DBA4}</a:tableStyleId>
              </a:tblPr>
              <a:tblGrid>
                <a:gridCol w="1034650"/>
                <a:gridCol w="1034650"/>
              </a:tblGrid>
              <a:tr h="329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Characteristic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29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Wingspan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0.995 m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29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Wing area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0.12 m^2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29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Aspect Ratio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7.87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29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Airfoil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GOE 430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29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Root chord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6”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29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Tip chord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4”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29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Length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0.65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29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Weight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0.7 kg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29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Wing Loading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42.6 N/m^2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b="16102" l="33739" r="19908" t="17904"/>
          <a:stretch/>
        </p:blipFill>
        <p:spPr>
          <a:xfrm>
            <a:off x="241650" y="1372500"/>
            <a:ext cx="3836424" cy="307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5"/>
          <p:cNvPicPr preferRelativeResize="0"/>
          <p:nvPr/>
        </p:nvPicPr>
        <p:blipFill rotWithShape="1">
          <a:blip r:embed="rId4">
            <a:alphaModFix/>
          </a:blip>
          <a:srcRect b="28625" l="37707" r="16132" t="22939"/>
          <a:stretch/>
        </p:blipFill>
        <p:spPr>
          <a:xfrm>
            <a:off x="4174775" y="734050"/>
            <a:ext cx="4444776" cy="262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 rotWithShape="1">
          <a:blip r:embed="rId5">
            <a:alphaModFix/>
          </a:blip>
          <a:srcRect b="33193" l="28861" r="10132" t="34270"/>
          <a:stretch/>
        </p:blipFill>
        <p:spPr>
          <a:xfrm>
            <a:off x="4011575" y="3150475"/>
            <a:ext cx="5073677" cy="152204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>
            <p:ph type="title"/>
          </p:nvPr>
        </p:nvSpPr>
        <p:spPr>
          <a:xfrm>
            <a:off x="5997463" y="4672525"/>
            <a:ext cx="11019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Front</a:t>
            </a:r>
            <a:endParaRPr/>
          </a:p>
        </p:txBody>
      </p:sp>
      <p:sp>
        <p:nvSpPr>
          <p:cNvPr id="104" name="Google Shape;104;p15"/>
          <p:cNvSpPr txBox="1"/>
          <p:nvPr>
            <p:ph type="title"/>
          </p:nvPr>
        </p:nvSpPr>
        <p:spPr>
          <a:xfrm>
            <a:off x="5880300" y="377475"/>
            <a:ext cx="1972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Side</a:t>
            </a:r>
            <a:endParaRPr/>
          </a:p>
        </p:txBody>
      </p:sp>
      <p:sp>
        <p:nvSpPr>
          <p:cNvPr id="105" name="Google Shape;105;p15"/>
          <p:cNvSpPr txBox="1"/>
          <p:nvPr>
            <p:ph type="title"/>
          </p:nvPr>
        </p:nvSpPr>
        <p:spPr>
          <a:xfrm>
            <a:off x="1774800" y="4367600"/>
            <a:ext cx="1972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Initial Construction</a:t>
            </a:r>
            <a:endParaRPr/>
          </a:p>
        </p:txBody>
      </p:sp>
      <p:sp>
        <p:nvSpPr>
          <p:cNvPr id="111" name="Google Shape;111;p16"/>
          <p:cNvSpPr txBox="1"/>
          <p:nvPr>
            <p:ph idx="1" type="body"/>
          </p:nvPr>
        </p:nvSpPr>
        <p:spPr>
          <a:xfrm>
            <a:off x="727650" y="132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3">
            <a:alphaModFix/>
          </a:blip>
          <a:srcRect b="23326" l="0" r="0" t="13526"/>
          <a:stretch/>
        </p:blipFill>
        <p:spPr>
          <a:xfrm>
            <a:off x="727650" y="1321200"/>
            <a:ext cx="7318100" cy="3465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Flight Day Configuration (Post Initial Tests)</a:t>
            </a:r>
            <a:endParaRPr/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727650" y="13212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 b="23547" l="0" r="0" t="17511"/>
          <a:stretch/>
        </p:blipFill>
        <p:spPr>
          <a:xfrm>
            <a:off x="727650" y="1321200"/>
            <a:ext cx="7688701" cy="3398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8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Coefficient</a:t>
            </a:r>
            <a:r>
              <a:rPr lang="en"/>
              <a:t> of Lift vs Angle of Attack</a:t>
            </a:r>
            <a:endParaRPr/>
          </a:p>
        </p:txBody>
      </p: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212300" y="1321200"/>
            <a:ext cx="33849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Linear vs. Curved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Expected given model’s assumptions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Coefficient of lift is lower for the whole aircraft compared to 2D airfoil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Validates model</a:t>
            </a:r>
            <a:endParaRPr sz="1800"/>
          </a:p>
        </p:txBody>
      </p:sp>
      <p:pic>
        <p:nvPicPr>
          <p:cNvPr id="126" name="Google Shape;12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5954" y="1321200"/>
            <a:ext cx="5096371" cy="3822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Drag Polar</a:t>
            </a:r>
            <a:endParaRPr/>
          </a:p>
        </p:txBody>
      </p:sp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477450" y="1321200"/>
            <a:ext cx="327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Whole aircraft slightly less than 3D wing, suggests </a:t>
            </a:r>
            <a:r>
              <a:rPr lang="en" sz="1800"/>
              <a:t>inaccurate</a:t>
            </a:r>
            <a:r>
              <a:rPr lang="en" sz="1800"/>
              <a:t> model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Does not include interference drag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One of the largest sources of error in design process</a:t>
            </a:r>
            <a:endParaRPr sz="1800"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8452" y="1107125"/>
            <a:ext cx="5194725" cy="3896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L/D vs Angle of Attack</a:t>
            </a:r>
            <a:endParaRPr/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618850" y="1321200"/>
            <a:ext cx="3116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Good curve trend</a:t>
            </a:r>
            <a:endParaRPr sz="1800"/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Expected results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Did not match experimental results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Overestimation due to coefficient of drag calculations</a:t>
            </a:r>
            <a:endParaRPr sz="1800"/>
          </a:p>
        </p:txBody>
      </p:sp>
      <p:pic>
        <p:nvPicPr>
          <p:cNvPr id="140" name="Google Shape;14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5300" y="1107125"/>
            <a:ext cx="5195424" cy="3896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727650" y="571925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Calculations vs Results</a:t>
            </a:r>
            <a:endParaRPr/>
          </a:p>
        </p:txBody>
      </p:sp>
      <p:graphicFrame>
        <p:nvGraphicFramePr>
          <p:cNvPr id="146" name="Google Shape;146;p21"/>
          <p:cNvGraphicFramePr/>
          <p:nvPr/>
        </p:nvGraphicFramePr>
        <p:xfrm>
          <a:off x="810875" y="1423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{D3DFAB5C-6269-48A8-835E-2A142B70DBA4}</a:tableStyleId>
              </a:tblPr>
              <a:tblGrid>
                <a:gridCol w="2262750"/>
                <a:gridCol w="2466025"/>
                <a:gridCol w="2510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Calculated</a:t>
                      </a:r>
                      <a:endParaRPr b="1" sz="1800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/>
                        <a:t>Flight Test</a:t>
                      </a:r>
                      <a:endParaRPr b="1" sz="1800"/>
                    </a:p>
                  </a:txBody>
                  <a:tcPr marT="91425" marB="91425" marR="91425" marL="91425">
                    <a:solidFill>
                      <a:srgbClr val="CCCCCC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Max Range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119.78 m 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18 m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L/D Max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17.07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0.82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Velocity for L/D Max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11.11 m/s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N/A*</a:t>
                      </a:r>
                      <a:endParaRPr sz="18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Stall Velocity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7.24 m/s</a:t>
                      </a:r>
                      <a:endParaRPr sz="1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N/A</a:t>
                      </a:r>
                      <a:endParaRPr sz="1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47" name="Google Shape;147;p21"/>
          <p:cNvSpPr txBox="1"/>
          <p:nvPr/>
        </p:nvSpPr>
        <p:spPr>
          <a:xfrm>
            <a:off x="810875" y="4743875"/>
            <a:ext cx="5950200" cy="34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Lato"/>
                <a:ea typeface="Lato"/>
                <a:cs typeface="Lato"/>
                <a:sym typeface="Lato"/>
              </a:rPr>
              <a:t>*A velocity of 57.3 m/s was calculated assuming SLUF, which our glider never achieved</a:t>
            </a:r>
            <a:endParaRPr sz="12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